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sldIdLst>
    <p:sldId id="256" r:id="rId2"/>
    <p:sldId id="322" r:id="rId3"/>
    <p:sldId id="348" r:id="rId4"/>
    <p:sldId id="258" r:id="rId5"/>
    <p:sldId id="261" r:id="rId6"/>
    <p:sldId id="335" r:id="rId7"/>
    <p:sldId id="260" r:id="rId8"/>
    <p:sldId id="263" r:id="rId9"/>
    <p:sldId id="265" r:id="rId10"/>
    <p:sldId id="323" r:id="rId11"/>
    <p:sldId id="267" r:id="rId12"/>
    <p:sldId id="332" r:id="rId13"/>
    <p:sldId id="268" r:id="rId14"/>
    <p:sldId id="309" r:id="rId15"/>
    <p:sldId id="324" r:id="rId16"/>
    <p:sldId id="273" r:id="rId17"/>
    <p:sldId id="274" r:id="rId18"/>
    <p:sldId id="277" r:id="rId19"/>
    <p:sldId id="278" r:id="rId20"/>
    <p:sldId id="325" r:id="rId21"/>
    <p:sldId id="336" r:id="rId22"/>
    <p:sldId id="272" r:id="rId23"/>
    <p:sldId id="326" r:id="rId24"/>
    <p:sldId id="279" r:id="rId25"/>
    <p:sldId id="327" r:id="rId26"/>
    <p:sldId id="352" r:id="rId27"/>
    <p:sldId id="275" r:id="rId28"/>
    <p:sldId id="276" r:id="rId29"/>
    <p:sldId id="307" r:id="rId30"/>
    <p:sldId id="337" r:id="rId31"/>
    <p:sldId id="350" r:id="rId32"/>
    <p:sldId id="351" r:id="rId33"/>
    <p:sldId id="281" r:id="rId34"/>
    <p:sldId id="338" r:id="rId35"/>
    <p:sldId id="339" r:id="rId36"/>
    <p:sldId id="340" r:id="rId37"/>
    <p:sldId id="341" r:id="rId38"/>
    <p:sldId id="342" r:id="rId39"/>
    <p:sldId id="343" r:id="rId40"/>
    <p:sldId id="344" r:id="rId41"/>
    <p:sldId id="345" r:id="rId42"/>
    <p:sldId id="34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161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esProps" Target="presProps.xml"/><Relationship Id="rId47" Type="http://schemas.openxmlformats.org/officeDocument/2006/relationships/viewProps" Target="viewProps.xml"/><Relationship Id="rId48" Type="http://schemas.openxmlformats.org/officeDocument/2006/relationships/theme" Target="theme/theme1.xml"/><Relationship Id="rId49"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printerSettings" Target="printerSettings/printerSettings1.bin"/></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01/10/2014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31</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32</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01/10/2014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01/10/2014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2.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7" descr="Assembly impossible tweet.pdf"/>
          <p:cNvPicPr>
            <a:picLocks noChangeAspect="1"/>
          </p:cNvPicPr>
          <p:nvPr/>
        </p:nvPicPr>
        <p:blipFill>
          <a:blip r:embed="rId2"/>
          <a:stretch>
            <a:fillRect/>
          </a:stretch>
        </p:blipFill>
        <p:spPr>
          <a:xfrm>
            <a:off x="383852" y="0"/>
            <a:ext cx="8376295"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7" name="TextBox 6"/>
          <p:cNvSpPr txBox="1"/>
          <p:nvPr/>
        </p:nvSpPr>
        <p:spPr>
          <a:xfrm>
            <a:off x="189331" y="2143496"/>
            <a:ext cx="2403222" cy="3693319"/>
          </a:xfrm>
          <a:prstGeom prst="rect">
            <a:avLst/>
          </a:prstGeom>
          <a:noFill/>
        </p:spPr>
        <p:txBody>
          <a:bodyPr wrap="none" rtlCol="0">
            <a:spAutoFit/>
          </a:bodyPr>
          <a:lstStyle/>
          <a:p>
            <a:r>
              <a:rPr lang="en-US" dirty="0" smtClean="0">
                <a:latin typeface="Courier"/>
                <a:cs typeface="Courier"/>
              </a:rPr>
              <a:t>1 TCGTTAGCT</a:t>
            </a:r>
            <a:endParaRPr lang="en-US" dirty="0">
              <a:latin typeface="Courier"/>
              <a:cs typeface="Courier"/>
            </a:endParaRPr>
          </a:p>
          <a:p>
            <a:r>
              <a:rPr lang="en-US" dirty="0" smtClean="0">
                <a:latin typeface="Courier"/>
                <a:cs typeface="Courier"/>
              </a:rPr>
              <a:t>2  </a:t>
            </a:r>
            <a:r>
              <a:rPr lang="en-US" dirty="0">
                <a:latin typeface="Courier"/>
                <a:cs typeface="Courier"/>
              </a:rPr>
              <a:t>CGTTAGCTG</a:t>
            </a:r>
          </a:p>
          <a:p>
            <a:r>
              <a:rPr lang="en-US" dirty="0" smtClean="0">
                <a:latin typeface="Courier"/>
                <a:cs typeface="Courier"/>
              </a:rPr>
              <a:t>3   </a:t>
            </a:r>
            <a:r>
              <a:rPr lang="en-US" dirty="0">
                <a:latin typeface="Courier"/>
                <a:cs typeface="Courier"/>
              </a:rPr>
              <a:t>GTTAGCTG</a:t>
            </a:r>
            <a:r>
              <a:rPr lang="en-US" b="1" dirty="0">
                <a:latin typeface="Courier"/>
                <a:cs typeface="Courier"/>
              </a:rPr>
              <a:t>T</a:t>
            </a:r>
          </a:p>
          <a:p>
            <a:r>
              <a:rPr lang="en-US" dirty="0" smtClean="0">
                <a:latin typeface="Courier"/>
                <a:cs typeface="Courier"/>
              </a:rPr>
              <a:t>4    </a:t>
            </a:r>
            <a:r>
              <a:rPr lang="en-US" dirty="0">
                <a:latin typeface="Courier"/>
                <a:cs typeface="Courier"/>
              </a:rPr>
              <a:t>TTAGCTG</a:t>
            </a:r>
            <a:r>
              <a:rPr lang="en-US" b="1" dirty="0">
                <a:latin typeface="Courier"/>
                <a:cs typeface="Courier"/>
              </a:rPr>
              <a:t>TC</a:t>
            </a:r>
          </a:p>
          <a:p>
            <a:r>
              <a:rPr lang="en-US" dirty="0" smtClean="0">
                <a:latin typeface="Courier"/>
                <a:cs typeface="Courier"/>
              </a:rPr>
              <a:t>5     </a:t>
            </a:r>
            <a:r>
              <a:rPr lang="en-US" dirty="0">
                <a:latin typeface="Courier"/>
                <a:cs typeface="Courier"/>
              </a:rPr>
              <a:t>TAGCTG</a:t>
            </a:r>
            <a:r>
              <a:rPr lang="en-US" b="1" dirty="0">
                <a:latin typeface="Courier"/>
                <a:cs typeface="Courier"/>
              </a:rPr>
              <a:t>TCG</a:t>
            </a:r>
          </a:p>
          <a:p>
            <a:r>
              <a:rPr lang="en-US" dirty="0" smtClean="0">
                <a:latin typeface="Courier"/>
                <a:cs typeface="Courier"/>
              </a:rPr>
              <a:t>6      </a:t>
            </a:r>
            <a:r>
              <a:rPr lang="en-US" dirty="0">
                <a:latin typeface="Courier"/>
                <a:cs typeface="Courier"/>
              </a:rPr>
              <a:t>AGCTG</a:t>
            </a:r>
            <a:r>
              <a:rPr lang="en-US" b="1" dirty="0">
                <a:latin typeface="Courier"/>
                <a:cs typeface="Courier"/>
              </a:rPr>
              <a:t>TCGA</a:t>
            </a:r>
          </a:p>
          <a:p>
            <a:endParaRPr lang="en-US" dirty="0">
              <a:latin typeface="Courier"/>
              <a:cs typeface="Courier"/>
            </a:endParaRPr>
          </a:p>
          <a:p>
            <a:r>
              <a:rPr lang="en-US" dirty="0" smtClean="0">
                <a:latin typeface="Courier"/>
                <a:cs typeface="Courier"/>
              </a:rPr>
              <a:t>7 ATTCGATTT</a:t>
            </a:r>
            <a:endParaRPr lang="en-US" dirty="0">
              <a:latin typeface="Courier"/>
              <a:cs typeface="Courier"/>
            </a:endParaRPr>
          </a:p>
          <a:p>
            <a:pPr marL="342900" indent="-342900">
              <a:buAutoNum type="arabicPlain" startAt="8"/>
            </a:pPr>
            <a:r>
              <a:rPr lang="en-US" dirty="0" smtClean="0">
                <a:latin typeface="Courier"/>
                <a:cs typeface="Courier"/>
              </a:rPr>
              <a:t>TTCGATTTT</a:t>
            </a:r>
            <a:endParaRPr lang="en-US" dirty="0">
              <a:latin typeface="Courier"/>
              <a:cs typeface="Courier"/>
            </a:endParaRPr>
          </a:p>
          <a:p>
            <a:r>
              <a:rPr lang="en-US" dirty="0" smtClean="0">
                <a:latin typeface="Courier"/>
                <a:cs typeface="Courier"/>
              </a:rPr>
              <a:t>9  </a:t>
            </a:r>
            <a:r>
              <a:rPr lang="en-US" dirty="0">
                <a:latin typeface="Courier"/>
                <a:cs typeface="Courier"/>
              </a:rPr>
              <a:t>TCGATTTT</a:t>
            </a:r>
            <a:r>
              <a:rPr lang="en-US" b="1" dirty="0">
                <a:latin typeface="Courier"/>
                <a:cs typeface="Courier"/>
              </a:rPr>
              <a:t>T</a:t>
            </a:r>
          </a:p>
          <a:p>
            <a:r>
              <a:rPr lang="en-US" dirty="0" smtClean="0">
                <a:latin typeface="Courier"/>
                <a:cs typeface="Courier"/>
              </a:rPr>
              <a:t>10  </a:t>
            </a:r>
            <a:r>
              <a:rPr lang="en-US" dirty="0">
                <a:latin typeface="Courier"/>
                <a:cs typeface="Courier"/>
              </a:rPr>
              <a:t>CGATTTT</a:t>
            </a:r>
            <a:r>
              <a:rPr lang="en-US" b="1" dirty="0">
                <a:latin typeface="Courier"/>
                <a:cs typeface="Courier"/>
              </a:rPr>
              <a:t>TC</a:t>
            </a:r>
          </a:p>
          <a:p>
            <a:r>
              <a:rPr lang="en-US" dirty="0" smtClean="0">
                <a:latin typeface="Courier"/>
                <a:cs typeface="Courier"/>
              </a:rPr>
              <a:t>11   </a:t>
            </a:r>
            <a:r>
              <a:rPr lang="en-US" dirty="0">
                <a:latin typeface="Courier"/>
                <a:cs typeface="Courier"/>
              </a:rPr>
              <a:t>GATTTT</a:t>
            </a:r>
            <a:r>
              <a:rPr lang="en-US" b="1" dirty="0">
                <a:latin typeface="Courier"/>
                <a:cs typeface="Courier"/>
              </a:rPr>
              <a:t>TCG</a:t>
            </a:r>
          </a:p>
          <a:p>
            <a:r>
              <a:rPr lang="en-US" dirty="0" smtClean="0">
                <a:latin typeface="Courier"/>
                <a:cs typeface="Courier"/>
              </a:rPr>
              <a:t>12    </a:t>
            </a:r>
            <a:r>
              <a:rPr lang="en-US" dirty="0">
                <a:latin typeface="Courier"/>
                <a:cs typeface="Courier"/>
              </a:rPr>
              <a:t>ATTTT</a:t>
            </a:r>
            <a:r>
              <a:rPr lang="en-US" b="1" dirty="0">
                <a:latin typeface="Courier"/>
                <a:cs typeface="Courier"/>
              </a:rPr>
              <a:t>TCGA</a:t>
            </a:r>
            <a:r>
              <a:rPr lang="en-US" dirty="0">
                <a:latin typeface="Courier"/>
                <a:cs typeface="Courier"/>
              </a:rPr>
              <a:t> </a:t>
            </a:r>
          </a:p>
        </p:txBody>
      </p:sp>
      <p:sp>
        <p:nvSpPr>
          <p:cNvPr id="8" name="Oval 7"/>
          <p:cNvSpPr/>
          <p:nvPr/>
        </p:nvSpPr>
        <p:spPr>
          <a:xfrm>
            <a:off x="2592553" y="2157510"/>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1</a:t>
            </a:r>
            <a:endParaRPr lang="en-US" sz="1000" b="1" dirty="0"/>
          </a:p>
        </p:txBody>
      </p:sp>
      <p:sp>
        <p:nvSpPr>
          <p:cNvPr id="9" name="Oval 8"/>
          <p:cNvSpPr/>
          <p:nvPr/>
        </p:nvSpPr>
        <p:spPr>
          <a:xfrm>
            <a:off x="3540986" y="2152255"/>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2</a:t>
            </a:r>
            <a:endParaRPr lang="en-US" sz="1000" b="1" dirty="0"/>
          </a:p>
        </p:txBody>
      </p:sp>
      <p:cxnSp>
        <p:nvCxnSpPr>
          <p:cNvPr id="10" name="Straight Arrow Connector 9"/>
          <p:cNvCxnSpPr>
            <a:stCxn id="8" idx="6"/>
            <a:endCxn id="9" idx="2"/>
          </p:cNvCxnSpPr>
          <p:nvPr/>
        </p:nvCxnSpPr>
        <p:spPr>
          <a:xfrm flipV="1">
            <a:off x="3012967" y="2358083"/>
            <a:ext cx="528019"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Oval 13"/>
          <p:cNvSpPr/>
          <p:nvPr/>
        </p:nvSpPr>
        <p:spPr>
          <a:xfrm>
            <a:off x="4533661" y="2157510"/>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3</a:t>
            </a:r>
            <a:endParaRPr lang="en-US" sz="1000" b="1" dirty="0"/>
          </a:p>
        </p:txBody>
      </p:sp>
      <p:cxnSp>
        <p:nvCxnSpPr>
          <p:cNvPr id="15" name="Straight Arrow Connector 14"/>
          <p:cNvCxnSpPr/>
          <p:nvPr/>
        </p:nvCxnSpPr>
        <p:spPr>
          <a:xfrm flipV="1">
            <a:off x="3993781" y="2354579"/>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4" name="Oval 23"/>
          <p:cNvSpPr/>
          <p:nvPr/>
        </p:nvSpPr>
        <p:spPr>
          <a:xfrm>
            <a:off x="7405948" y="2162765"/>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6</a:t>
            </a:r>
            <a:endParaRPr lang="en-US" sz="1000" b="1" dirty="0"/>
          </a:p>
        </p:txBody>
      </p:sp>
      <p:cxnSp>
        <p:nvCxnSpPr>
          <p:cNvPr id="25" name="Straight Arrow Connector 24"/>
          <p:cNvCxnSpPr/>
          <p:nvPr/>
        </p:nvCxnSpPr>
        <p:spPr>
          <a:xfrm flipV="1">
            <a:off x="6878048" y="2363338"/>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6" name="Oval 25"/>
          <p:cNvSpPr/>
          <p:nvPr/>
        </p:nvSpPr>
        <p:spPr>
          <a:xfrm>
            <a:off x="5509320" y="2162765"/>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4</a:t>
            </a:r>
            <a:endParaRPr lang="en-US" sz="1000" b="1" dirty="0"/>
          </a:p>
        </p:txBody>
      </p:sp>
      <p:cxnSp>
        <p:nvCxnSpPr>
          <p:cNvPr id="27" name="Straight Arrow Connector 26"/>
          <p:cNvCxnSpPr/>
          <p:nvPr/>
        </p:nvCxnSpPr>
        <p:spPr>
          <a:xfrm flipV="1">
            <a:off x="4981420" y="2363338"/>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9" name="Oval 28"/>
          <p:cNvSpPr/>
          <p:nvPr/>
        </p:nvSpPr>
        <p:spPr>
          <a:xfrm>
            <a:off x="6457634" y="2162765"/>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b="1" dirty="0" smtClean="0"/>
              <a:t>5</a:t>
            </a:r>
            <a:endParaRPr lang="en-US" sz="1000" b="1" dirty="0"/>
          </a:p>
        </p:txBody>
      </p:sp>
      <p:cxnSp>
        <p:nvCxnSpPr>
          <p:cNvPr id="30" name="Straight Arrow Connector 29"/>
          <p:cNvCxnSpPr/>
          <p:nvPr/>
        </p:nvCxnSpPr>
        <p:spPr>
          <a:xfrm flipV="1">
            <a:off x="5929734" y="2363338"/>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Oval 30"/>
          <p:cNvSpPr/>
          <p:nvPr/>
        </p:nvSpPr>
        <p:spPr>
          <a:xfrm>
            <a:off x="2802760" y="4622369"/>
            <a:ext cx="420414" cy="4116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sp>
        <p:nvSpPr>
          <p:cNvPr id="32" name="Oval 31"/>
          <p:cNvSpPr/>
          <p:nvPr/>
        </p:nvSpPr>
        <p:spPr>
          <a:xfrm>
            <a:off x="3731557" y="4617114"/>
            <a:ext cx="420414" cy="4116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33" name="Straight Arrow Connector 32"/>
          <p:cNvCxnSpPr>
            <a:stCxn id="31" idx="6"/>
            <a:endCxn id="32" idx="2"/>
          </p:cNvCxnSpPr>
          <p:nvPr/>
        </p:nvCxnSpPr>
        <p:spPr>
          <a:xfrm flipV="1">
            <a:off x="3223174" y="4822942"/>
            <a:ext cx="508383"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4" name="Oval 33"/>
          <p:cNvSpPr/>
          <p:nvPr/>
        </p:nvSpPr>
        <p:spPr>
          <a:xfrm>
            <a:off x="4724232" y="4622369"/>
            <a:ext cx="420414" cy="4116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35" name="Straight Arrow Connector 34"/>
          <p:cNvCxnSpPr/>
          <p:nvPr/>
        </p:nvCxnSpPr>
        <p:spPr>
          <a:xfrm flipV="1">
            <a:off x="4203988" y="4819438"/>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8" name="Oval 37"/>
          <p:cNvSpPr/>
          <p:nvPr/>
        </p:nvSpPr>
        <p:spPr>
          <a:xfrm>
            <a:off x="5699891" y="4627624"/>
            <a:ext cx="420414" cy="4116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39" name="Straight Arrow Connector 38"/>
          <p:cNvCxnSpPr/>
          <p:nvPr/>
        </p:nvCxnSpPr>
        <p:spPr>
          <a:xfrm flipV="1">
            <a:off x="5191627" y="4828197"/>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0" name="Oval 39"/>
          <p:cNvSpPr/>
          <p:nvPr/>
        </p:nvSpPr>
        <p:spPr>
          <a:xfrm>
            <a:off x="6648205" y="4627624"/>
            <a:ext cx="420414" cy="411655"/>
          </a:xfrm>
          <a:prstGeom prst="ellipse">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00" b="1" dirty="0"/>
          </a:p>
        </p:txBody>
      </p:sp>
      <p:cxnSp>
        <p:nvCxnSpPr>
          <p:cNvPr id="41" name="Straight Arrow Connector 40"/>
          <p:cNvCxnSpPr/>
          <p:nvPr/>
        </p:nvCxnSpPr>
        <p:spPr>
          <a:xfrm flipV="1">
            <a:off x="6139941" y="4828197"/>
            <a:ext cx="540000"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694921" y="4622369"/>
            <a:ext cx="418654" cy="369332"/>
          </a:xfrm>
          <a:prstGeom prst="rect">
            <a:avLst/>
          </a:prstGeom>
          <a:noFill/>
        </p:spPr>
        <p:txBody>
          <a:bodyPr wrap="none" rtlCol="0">
            <a:spAutoFit/>
          </a:bodyPr>
          <a:lstStyle/>
          <a:p>
            <a:r>
              <a:rPr lang="en-US" b="1" dirty="0" smtClean="0">
                <a:solidFill>
                  <a:schemeClr val="bg1"/>
                </a:solidFill>
              </a:rPr>
              <a:t>11</a:t>
            </a:r>
            <a:endParaRPr lang="en-US" b="1" dirty="0">
              <a:solidFill>
                <a:schemeClr val="bg1"/>
              </a:solidFill>
            </a:endParaRPr>
          </a:p>
        </p:txBody>
      </p:sp>
    </p:spTree>
    <p:extLst>
      <p:ext uri="{BB962C8B-B14F-4D97-AF65-F5344CB8AC3E}">
        <p14:creationId xmlns:p14="http://schemas.microsoft.com/office/powerpoint/2010/main" val="3480448431"/>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stretch>
            <a:fillRect/>
          </a:stretch>
        </p:blipFill>
        <p:spPr>
          <a:xfrm>
            <a:off x="0" y="0"/>
            <a:ext cx="9144000" cy="6848844"/>
          </a:xfrm>
          <a:prstGeom prst="rect">
            <a:avLst/>
          </a:prstGeom>
        </p:spPr>
      </p:pic>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grpSp>
        <p:nvGrpSpPr>
          <p:cNvPr id="35" name="Group 34"/>
          <p:cNvGrpSpPr/>
          <p:nvPr/>
        </p:nvGrpSpPr>
        <p:grpSpPr>
          <a:xfrm>
            <a:off x="1735202" y="2222388"/>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327961" y="311730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3654854" y="2373775"/>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3904565" y="3192482"/>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5301784" y="383869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6090095"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669705" y="3031348"/>
            <a:ext cx="1331454" cy="29039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5884886" y="245169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991616" y="1911914"/>
            <a:ext cx="569387" cy="564390"/>
            <a:chOff x="4707223"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7223"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67433" y="3147509"/>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(2014) http</a:t>
            </a:r>
            <a:r>
              <a:rPr lang="en-US" sz="1200" dirty="0"/>
              <a:t>://</a:t>
            </a:r>
            <a:r>
              <a:rPr lang="en-US" sz="1200" dirty="0" err="1"/>
              <a:t>dx.doi.org</a:t>
            </a:r>
            <a:r>
              <a:rPr lang="en-US" sz="1200" dirty="0"/>
              <a:t>/10.6084/m9.figshare.100940</a:t>
            </a:r>
          </a:p>
        </p:txBody>
      </p:sp>
      <p:pic>
        <p:nvPicPr>
          <p:cNvPr id="38" name="Picture 37"/>
          <p:cNvPicPr>
            <a:picLocks noChangeAspect="1"/>
          </p:cNvPicPr>
          <p:nvPr/>
        </p:nvPicPr>
        <p:blipFill rotWithShape="1">
          <a:blip r:embed="rId13"/>
          <a:srcRect b="7887"/>
          <a:stretch/>
        </p:blipFill>
        <p:spPr>
          <a:xfrm>
            <a:off x="5485423" y="996261"/>
            <a:ext cx="526812" cy="361203"/>
          </a:xfrm>
          <a:prstGeom prst="rect">
            <a:avLst/>
          </a:prstGeom>
        </p:spPr>
      </p:pic>
      <p:pic>
        <p:nvPicPr>
          <p:cNvPr id="4" name="Picture 3"/>
          <p:cNvPicPr>
            <a:picLocks noChangeAspect="1"/>
          </p:cNvPicPr>
          <p:nvPr/>
        </p:nvPicPr>
        <p:blipFill>
          <a:blip r:embed="rId14"/>
          <a:stretch>
            <a:fillRect/>
          </a:stretch>
        </p:blipFill>
        <p:spPr>
          <a:xfrm>
            <a:off x="4788378" y="605742"/>
            <a:ext cx="504965" cy="401205"/>
          </a:xfrm>
          <a:prstGeom prst="rect">
            <a:avLst/>
          </a:prstGeom>
        </p:spPr>
      </p:pic>
      <p:pic>
        <p:nvPicPr>
          <p:cNvPr id="15" name="Picture 14"/>
          <p:cNvPicPr>
            <a:picLocks noChangeAspect="1"/>
          </p:cNvPicPr>
          <p:nvPr/>
        </p:nvPicPr>
        <p:blipFill>
          <a:blip r:embed="rId15"/>
          <a:stretch>
            <a:fillRect/>
          </a:stretch>
        </p:blipFill>
        <p:spPr>
          <a:xfrm>
            <a:off x="5512689" y="1469327"/>
            <a:ext cx="473371" cy="398062"/>
          </a:xfrm>
          <a:prstGeom prst="rect">
            <a:avLst/>
          </a:prstGeom>
        </p:spPr>
      </p:pic>
      <p:grpSp>
        <p:nvGrpSpPr>
          <p:cNvPr id="48" name="Group 47"/>
          <p:cNvGrpSpPr/>
          <p:nvPr/>
        </p:nvGrpSpPr>
        <p:grpSpPr>
          <a:xfrm>
            <a:off x="3172801" y="51684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cxnSp>
        <p:nvCxnSpPr>
          <p:cNvPr id="17" name="Straight Connector 16"/>
          <p:cNvCxnSpPr/>
          <p:nvPr/>
        </p:nvCxnSpPr>
        <p:spPr>
          <a:xfrm flipV="1">
            <a:off x="4327110" y="1607398"/>
            <a:ext cx="305215" cy="91227"/>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27110" y="1232706"/>
            <a:ext cx="305215" cy="342942"/>
          </a:xfrm>
          <a:prstGeom prst="line">
            <a:avLst/>
          </a:prstGeom>
          <a:ln w="12700" cmpd="sng">
            <a:solidFill>
              <a:srgbClr val="5697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39950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stretch>
            <a:fillRect/>
          </a:stretch>
        </p:blipFill>
        <p:spPr>
          <a:xfrm>
            <a:off x="0" y="0"/>
            <a:ext cx="9144000" cy="6848844"/>
          </a:xfrm>
          <a:prstGeom prst="rect">
            <a:avLst/>
          </a:prstGeom>
        </p:spPr>
      </p:pic>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grpSp>
        <p:nvGrpSpPr>
          <p:cNvPr id="35" name="Group 34"/>
          <p:cNvGrpSpPr/>
          <p:nvPr/>
        </p:nvGrpSpPr>
        <p:grpSpPr>
          <a:xfrm>
            <a:off x="1735202" y="2222388"/>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327961" y="311730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3654854" y="2373775"/>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3904565" y="3192482"/>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5301784" y="383869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6090095"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669705" y="3031348"/>
            <a:ext cx="1331454" cy="29039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5884886" y="245169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991616" y="1911914"/>
            <a:ext cx="569387" cy="564390"/>
            <a:chOff x="4707223"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7223"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67433" y="3147509"/>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(2014) http</a:t>
            </a:r>
            <a:r>
              <a:rPr lang="en-US" sz="1200" dirty="0"/>
              <a:t>://</a:t>
            </a:r>
            <a:r>
              <a:rPr lang="en-US" sz="1200" dirty="0" err="1"/>
              <a:t>dx.doi.org</a:t>
            </a:r>
            <a:r>
              <a:rPr lang="en-US" sz="1200" dirty="0"/>
              <a:t>/10.6084/m9.figshare.100940</a:t>
            </a:r>
          </a:p>
        </p:txBody>
      </p:sp>
      <p:pic>
        <p:nvPicPr>
          <p:cNvPr id="38" name="Picture 37"/>
          <p:cNvPicPr>
            <a:picLocks noChangeAspect="1"/>
          </p:cNvPicPr>
          <p:nvPr/>
        </p:nvPicPr>
        <p:blipFill rotWithShape="1">
          <a:blip r:embed="rId13"/>
          <a:srcRect b="7887"/>
          <a:stretch/>
        </p:blipFill>
        <p:spPr>
          <a:xfrm>
            <a:off x="5485423" y="996261"/>
            <a:ext cx="526812" cy="361203"/>
          </a:xfrm>
          <a:prstGeom prst="rect">
            <a:avLst/>
          </a:prstGeom>
        </p:spPr>
      </p:pic>
      <p:pic>
        <p:nvPicPr>
          <p:cNvPr id="4" name="Picture 3"/>
          <p:cNvPicPr>
            <a:picLocks noChangeAspect="1"/>
          </p:cNvPicPr>
          <p:nvPr/>
        </p:nvPicPr>
        <p:blipFill>
          <a:blip r:embed="rId14"/>
          <a:stretch>
            <a:fillRect/>
          </a:stretch>
        </p:blipFill>
        <p:spPr>
          <a:xfrm>
            <a:off x="4788378" y="605742"/>
            <a:ext cx="504965" cy="401205"/>
          </a:xfrm>
          <a:prstGeom prst="rect">
            <a:avLst/>
          </a:prstGeom>
        </p:spPr>
      </p:pic>
      <p:pic>
        <p:nvPicPr>
          <p:cNvPr id="15" name="Picture 14"/>
          <p:cNvPicPr>
            <a:picLocks noChangeAspect="1"/>
          </p:cNvPicPr>
          <p:nvPr/>
        </p:nvPicPr>
        <p:blipFill>
          <a:blip r:embed="rId15"/>
          <a:stretch>
            <a:fillRect/>
          </a:stretch>
        </p:blipFill>
        <p:spPr>
          <a:xfrm>
            <a:off x="5512689" y="1469327"/>
            <a:ext cx="473371" cy="398062"/>
          </a:xfrm>
          <a:prstGeom prst="rect">
            <a:avLst/>
          </a:prstGeom>
        </p:spPr>
      </p:pic>
      <p:grpSp>
        <p:nvGrpSpPr>
          <p:cNvPr id="48" name="Group 47"/>
          <p:cNvGrpSpPr/>
          <p:nvPr/>
        </p:nvGrpSpPr>
        <p:grpSpPr>
          <a:xfrm>
            <a:off x="3172801" y="51684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cxnSp>
        <p:nvCxnSpPr>
          <p:cNvPr id="17" name="Straight Connector 16"/>
          <p:cNvCxnSpPr/>
          <p:nvPr/>
        </p:nvCxnSpPr>
        <p:spPr>
          <a:xfrm flipV="1">
            <a:off x="4327110" y="1607398"/>
            <a:ext cx="305215" cy="91227"/>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27110" y="1232706"/>
            <a:ext cx="305215" cy="342942"/>
          </a:xfrm>
          <a:prstGeom prst="line">
            <a:avLst/>
          </a:prstGeom>
          <a:ln w="12700" cmpd="sng">
            <a:solidFill>
              <a:srgbClr val="5697A6"/>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448141"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38850"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991469" y="4604722"/>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51" name="Oval 50"/>
          <p:cNvSpPr/>
          <p:nvPr/>
        </p:nvSpPr>
        <p:spPr>
          <a:xfrm>
            <a:off x="6969667" y="1166688"/>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52" name="Oval 51"/>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53" name="Oval 52"/>
          <p:cNvSpPr/>
          <p:nvPr/>
        </p:nvSpPr>
        <p:spPr>
          <a:xfrm rot="5400000">
            <a:off x="5277674" y="3911854"/>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
        <p:nvSpPr>
          <p:cNvPr id="54" name="Right Arrow 53"/>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sp>
        <p:nvSpPr>
          <p:cNvPr id="3" name="Content Placeholder 2"/>
          <p:cNvSpPr>
            <a:spLocks noGrp="1"/>
          </p:cNvSpPr>
          <p:nvPr>
            <p:ph idx="1"/>
          </p:nvPr>
        </p:nvSpPr>
        <p:spPr/>
        <p:txBody>
          <a:bodyPr/>
          <a:lstStyle/>
          <a:p>
            <a:r>
              <a:rPr lang="en-US" dirty="0" smtClean="0"/>
              <a:t>Sequencing errors</a:t>
            </a:r>
          </a:p>
          <a:p>
            <a:pPr lvl="1"/>
            <a:r>
              <a:rPr lang="en-US" dirty="0" smtClean="0"/>
              <a:t>add complexity to graph</a:t>
            </a:r>
          </a:p>
          <a:p>
            <a:pPr lvl="1"/>
            <a:r>
              <a:rPr lang="en-US" dirty="0" smtClean="0"/>
              <a:t>create new </a:t>
            </a:r>
            <a:r>
              <a:rPr lang="en-US" dirty="0" err="1" smtClean="0"/>
              <a:t>k-mers</a:t>
            </a:r>
            <a:endParaRPr lang="en-US" dirty="0" smtClean="0"/>
          </a:p>
          <a:p>
            <a:r>
              <a:rPr lang="en-US" dirty="0" smtClean="0"/>
              <a:t>Correction of errors</a:t>
            </a:r>
          </a:p>
          <a:p>
            <a:pPr lvl="1"/>
            <a:r>
              <a:rPr lang="en-US" dirty="0" err="1" smtClean="0"/>
              <a:t>k-mer</a:t>
            </a:r>
            <a:r>
              <a:rPr lang="en-US" dirty="0" smtClean="0"/>
              <a:t> frequency</a:t>
            </a:r>
            <a:endParaRPr lang="en-US" dirty="0"/>
          </a:p>
        </p:txBody>
      </p:sp>
      <p:pic>
        <p:nvPicPr>
          <p:cNvPr id="4" name="Picture 3"/>
          <p:cNvPicPr>
            <a:picLocks noChangeAspect="1"/>
          </p:cNvPicPr>
          <p:nvPr/>
        </p:nvPicPr>
        <p:blipFill>
          <a:blip r:embed="rId2"/>
          <a:stretch>
            <a:fillRect/>
          </a:stretch>
        </p:blipFill>
        <p:spPr>
          <a:xfrm>
            <a:off x="4916351" y="3098084"/>
            <a:ext cx="3770449" cy="3435842"/>
          </a:xfrm>
          <a:prstGeom prst="rect">
            <a:avLst/>
          </a:prstGeom>
        </p:spPr>
      </p:pic>
      <p:sp>
        <p:nvSpPr>
          <p:cNvPr id="5" name="TextBox 4"/>
          <p:cNvSpPr txBox="1"/>
          <p:nvPr/>
        </p:nvSpPr>
        <p:spPr>
          <a:xfrm>
            <a:off x="4510738" y="6488668"/>
            <a:ext cx="4633262" cy="369332"/>
          </a:xfrm>
          <a:prstGeom prst="rect">
            <a:avLst/>
          </a:prstGeom>
          <a:noFill/>
        </p:spPr>
        <p:txBody>
          <a:bodyPr wrap="none" rtlCol="0">
            <a:spAutoFit/>
          </a:bodyPr>
          <a:lstStyle/>
          <a:p>
            <a:r>
              <a:rPr lang="en-US" dirty="0" smtClean="0"/>
              <a:t>Kelley </a:t>
            </a:r>
            <a:r>
              <a:rPr lang="en-US" i="1" dirty="0" smtClean="0"/>
              <a:t>et al.</a:t>
            </a:r>
            <a:r>
              <a:rPr lang="en-US" dirty="0" smtClean="0"/>
              <a:t> </a:t>
            </a:r>
            <a:r>
              <a:rPr lang="en-US" i="1" dirty="0" smtClean="0"/>
              <a:t>Genome Biology</a:t>
            </a:r>
            <a:r>
              <a:rPr lang="en-US" dirty="0" smtClean="0"/>
              <a:t> 2010 </a:t>
            </a:r>
            <a:r>
              <a:rPr lang="en-US" b="1" dirty="0" smtClean="0"/>
              <a:t>11</a:t>
            </a:r>
            <a:r>
              <a:rPr lang="en-US" dirty="0" smtClean="0"/>
              <a:t>:R116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7424</TotalTime>
  <Words>894</Words>
  <Application>Microsoft Macintosh PowerPoint</Application>
  <PresentationFormat>On-screen Show (4:3)</PresentationFormat>
  <Paragraphs>276</Paragraphs>
  <Slides>42</Slides>
  <Notes>6</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Principles and problems of de novo genome assembly</vt:lpstr>
      <vt:lpstr>PowerPoint Presentation</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Lex Nederbragt</cp:lastModifiedBy>
  <cp:revision>82</cp:revision>
  <dcterms:created xsi:type="dcterms:W3CDTF">2011-10-24T07:38:46Z</dcterms:created>
  <dcterms:modified xsi:type="dcterms:W3CDTF">2014-10-01T08:26:54Z</dcterms:modified>
</cp:coreProperties>
</file>